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83" r:id="rId4"/>
    <p:sldId id="268" r:id="rId5"/>
    <p:sldId id="280" r:id="rId6"/>
    <p:sldId id="259" r:id="rId7"/>
    <p:sldId id="260" r:id="rId8"/>
    <p:sldId id="269" r:id="rId9"/>
    <p:sldId id="276" r:id="rId10"/>
    <p:sldId id="277" r:id="rId11"/>
    <p:sldId id="278" r:id="rId12"/>
    <p:sldId id="279" r:id="rId13"/>
    <p:sldId id="284" r:id="rId14"/>
    <p:sldId id="264" r:id="rId15"/>
    <p:sldId id="282" r:id="rId16"/>
    <p:sldId id="288" r:id="rId17"/>
    <p:sldId id="289" r:id="rId18"/>
    <p:sldId id="290" r:id="rId19"/>
    <p:sldId id="291" r:id="rId20"/>
    <p:sldId id="281" r:id="rId21"/>
    <p:sldId id="285" r:id="rId22"/>
    <p:sldId id="293" r:id="rId23"/>
    <p:sldId id="292" r:id="rId24"/>
    <p:sldId id="286" r:id="rId25"/>
    <p:sldId id="287" r:id="rId26"/>
    <p:sldId id="270" r:id="rId27"/>
    <p:sldId id="27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8" autoAdjust="0"/>
    <p:restoredTop sz="96354"/>
  </p:normalViewPr>
  <p:slideViewPr>
    <p:cSldViewPr snapToGrid="0">
      <p:cViewPr varScale="1">
        <p:scale>
          <a:sx n="129" d="100"/>
          <a:sy n="129" d="100"/>
        </p:scale>
        <p:origin x="512" y="200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4CA22-DA1B-6E48-83CA-5D8E8D0A359C}" type="datetimeFigureOut">
              <a:rPr kumimoji="1" lang="ko-Kore-KR" altLang="en-US" smtClean="0"/>
              <a:t>2023. 9. 16.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BBB75-4BFC-344F-A6C6-E44757BE2BD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966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423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127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46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7606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133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970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12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209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66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078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932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065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399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183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BBB75-4BFC-344F-A6C6-E44757BE2BD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897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3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7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7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6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1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2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1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64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2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2023. 9. 16.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6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ED07810-C96B-5FD0-CD14-F8206292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9652" y="425434"/>
            <a:ext cx="2835125" cy="2695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49A7CD-93B4-9028-63A4-27E590CBB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63" y="425434"/>
            <a:ext cx="2678137" cy="2695265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529636" y="3479968"/>
            <a:ext cx="628118" cy="628118"/>
            <a:chOff x="1651388" y="2172798"/>
            <a:chExt cx="1083168" cy="1083168"/>
          </a:xfrm>
        </p:grpSpPr>
        <p:sp>
          <p:nvSpPr>
            <p:cNvPr id="59" name="타원 58"/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2800026" y="3479968"/>
            <a:ext cx="628118" cy="628118"/>
            <a:chOff x="8846116" y="4168827"/>
            <a:chExt cx="1083168" cy="1083168"/>
          </a:xfrm>
        </p:grpSpPr>
        <p:sp>
          <p:nvSpPr>
            <p:cNvPr id="62" name="타원 61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10262294" y="3464365"/>
            <a:ext cx="628118" cy="628118"/>
            <a:chOff x="8723358" y="1778931"/>
            <a:chExt cx="1083168" cy="1083168"/>
          </a:xfrm>
        </p:grpSpPr>
        <p:sp>
          <p:nvSpPr>
            <p:cNvPr id="65" name="타원 64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8989859" y="3479968"/>
            <a:ext cx="628118" cy="628118"/>
            <a:chOff x="2899657" y="4303429"/>
            <a:chExt cx="1083168" cy="1083168"/>
          </a:xfrm>
        </p:grpSpPr>
        <p:sp>
          <p:nvSpPr>
            <p:cNvPr id="68" name="타원 67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8785951" y="4139581"/>
            <a:ext cx="103593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</a:rPr>
              <a:t>한성주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B4541"/>
                </a:solidFill>
              </a:rPr>
              <a:t>201902126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0058385" y="4139581"/>
            <a:ext cx="103593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이예진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B4541"/>
                </a:solidFill>
              </a:rPr>
              <a:t>202004228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596117" y="4139581"/>
            <a:ext cx="103593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김영찬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B4541"/>
                </a:solidFill>
              </a:rPr>
              <a:t>201600026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280471" y="4160007"/>
            <a:ext cx="112815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이지훈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B4541"/>
                </a:solidFill>
              </a:rPr>
              <a:t>201804088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2A373A-D8E1-A671-5D29-91ACF9F4B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56" y="969675"/>
            <a:ext cx="835110" cy="83511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4110D-0875-4CEA-EB67-9D518B257D9A}"/>
              </a:ext>
            </a:extLst>
          </p:cNvPr>
          <p:cNvGrpSpPr/>
          <p:nvPr/>
        </p:nvGrpSpPr>
        <p:grpSpPr>
          <a:xfrm>
            <a:off x="4000256" y="3006083"/>
            <a:ext cx="4191488" cy="2168525"/>
            <a:chOff x="290512" y="266699"/>
            <a:chExt cx="11610976" cy="6007101"/>
          </a:xfrm>
        </p:grpSpPr>
        <p:sp>
          <p:nvSpPr>
            <p:cNvPr id="17" name="사각형: 둥근 위쪽 모서리 5">
              <a:extLst>
                <a:ext uri="{FF2B5EF4-FFF2-40B4-BE49-F238E27FC236}">
                  <a16:creationId xmlns:a16="http://schemas.microsoft.com/office/drawing/2014/main" id="{11AA3286-9CDB-D465-37D3-B78C33EAD42B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0CD604-D40B-9412-31D8-2C1FB8F974F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B2FF64-41FB-0344-D30D-2B2CFA3D983F}"/>
              </a:ext>
            </a:extLst>
          </p:cNvPr>
          <p:cNvGrpSpPr/>
          <p:nvPr/>
        </p:nvGrpSpPr>
        <p:grpSpPr>
          <a:xfrm>
            <a:off x="3758955" y="5174608"/>
            <a:ext cx="4672013" cy="180262"/>
            <a:chOff x="100012" y="6273801"/>
            <a:chExt cx="11991976" cy="342900"/>
          </a:xfrm>
        </p:grpSpPr>
        <p:sp>
          <p:nvSpPr>
            <p:cNvPr id="20" name="사각형: 둥근 위쪽 모서리 7">
              <a:extLst>
                <a:ext uri="{FF2B5EF4-FFF2-40B4-BE49-F238E27FC236}">
                  <a16:creationId xmlns:a16="http://schemas.microsoft.com/office/drawing/2014/main" id="{2B804F3E-3DD0-4173-0037-9105FC67F798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사각형: 둥근 위쪽 모서리 9">
              <a:extLst>
                <a:ext uri="{FF2B5EF4-FFF2-40B4-BE49-F238E27FC236}">
                  <a16:creationId xmlns:a16="http://schemas.microsoft.com/office/drawing/2014/main" id="{CCC84EF3-A63A-8112-94D7-080EAF9DDC8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B6D0E1-18D1-F032-8D01-98F99B6956FA}"/>
              </a:ext>
            </a:extLst>
          </p:cNvPr>
          <p:cNvSpPr/>
          <p:nvPr/>
        </p:nvSpPr>
        <p:spPr>
          <a:xfrm>
            <a:off x="4236469" y="3762713"/>
            <a:ext cx="3784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 ExtraBold" panose="02000300000000000000" pitchFamily="2" charset="-127"/>
                <a:cs typeface="Aharoni" panose="020F0502020204030204" pitchFamily="34" charset="0"/>
              </a:rPr>
              <a:t>BAKERY</a:t>
            </a:r>
            <a:r>
              <a:rPr lang="ko-KR" altLang="en-US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 ExtraBold" panose="02000300000000000000" pitchFamily="2" charset="-127"/>
                <a:cs typeface="Aharoni" panose="020F0502020204030204" pitchFamily="34" charset="0"/>
              </a:rPr>
              <a:t> </a:t>
            </a:r>
            <a:r>
              <a:rPr lang="en-US" altLang="ko-KR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 ExtraBold" panose="02000300000000000000" pitchFamily="2" charset="-127"/>
                <a:cs typeface="Aharoni" panose="020F0502020204030204" pitchFamily="34" charset="0"/>
              </a:rPr>
              <a:t>POS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4C7DAAD-94AB-E3B5-32BD-9B90D8CCC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38" y="1092017"/>
            <a:ext cx="590426" cy="5904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B16015-013F-BDA3-6628-F4061D277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56" y="1092017"/>
            <a:ext cx="598214" cy="5982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EE70AD-7FE0-4B23-282E-C07400E42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73" y="1002752"/>
            <a:ext cx="653279" cy="65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FA54-DF34-0F2B-2254-C1CAF175B3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64506-5B9D-5CB9-38E6-FFFEBDB61466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TABLE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C15D-8E96-AEC0-E1D7-A721C391E5AB}"/>
              </a:ext>
            </a:extLst>
          </p:cNvPr>
          <p:cNvSpPr txBox="1"/>
          <p:nvPr/>
        </p:nvSpPr>
        <p:spPr>
          <a:xfrm>
            <a:off x="2496562" y="2174079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3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고객 정보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고객 번호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고객 이름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B03DCF4-DB4A-535B-DF26-C45A9CD46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531606"/>
            <a:ext cx="7772400" cy="28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FA54-DF34-0F2B-2254-C1CAF175B3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64506-5B9D-5CB9-38E6-FFFEBDB61466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TABLE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C15D-8E96-AEC0-E1D7-A721C391E5AB}"/>
              </a:ext>
            </a:extLst>
          </p:cNvPr>
          <p:cNvSpPr txBox="1"/>
          <p:nvPr/>
        </p:nvSpPr>
        <p:spPr>
          <a:xfrm>
            <a:off x="2490570" y="1806218"/>
            <a:ext cx="8198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4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주문 정보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주문 번호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브랜치이름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매출액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판매일시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고객번호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결제여부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결제일시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D8FB67-2211-9430-EA6C-F5231C81C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145788"/>
            <a:ext cx="7772400" cy="40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FA54-DF34-0F2B-2254-C1CAF175B3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64506-5B9D-5CB9-38E6-FFFEBDB61466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TABLE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C15D-8E96-AEC0-E1D7-A721C391E5AB}"/>
              </a:ext>
            </a:extLst>
          </p:cNvPr>
          <p:cNvSpPr txBox="1"/>
          <p:nvPr/>
        </p:nvSpPr>
        <p:spPr>
          <a:xfrm>
            <a:off x="2496562" y="1848260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5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주문 제품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주문번호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제품명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판매량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20FE368-91D8-9613-9B78-33E78EEF5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186814"/>
            <a:ext cx="7772400" cy="37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3" y="260115"/>
            <a:ext cx="11991975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6" y="485875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FF3E845-6B14-D059-AA8A-F8AD914A2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13" y="1110958"/>
            <a:ext cx="4636083" cy="4636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01A982-EBB5-8EF1-3B92-5DF274D722B2}"/>
              </a:ext>
            </a:extLst>
          </p:cNvPr>
          <p:cNvSpPr txBox="1"/>
          <p:nvPr/>
        </p:nvSpPr>
        <p:spPr>
          <a:xfrm>
            <a:off x="4955780" y="3568603"/>
            <a:ext cx="2970946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POS</a:t>
            </a:r>
          </a:p>
        </p:txBody>
      </p:sp>
    </p:spTree>
    <p:extLst>
      <p:ext uri="{BB962C8B-B14F-4D97-AF65-F5344CB8AC3E}">
        <p14:creationId xmlns:p14="http://schemas.microsoft.com/office/powerpoint/2010/main" val="2238565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3010-566D-0B3C-41F5-520A6B12EF6F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제빵 카탈로그 데이터 입력 </a:t>
            </a:r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1E57F-8AF0-2345-A815-BF30E0B6C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349" y="1120085"/>
            <a:ext cx="3568499" cy="1058338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AAE7696C-04A8-25E8-7143-83E0AA10A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840791"/>
            <a:ext cx="7772400" cy="2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A478B06-4DE7-DC43-825A-CA3D9B78A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64" y="832607"/>
            <a:ext cx="3352800" cy="14986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CAB623F-4F8C-0D8C-A554-D146BE7D6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580525"/>
            <a:ext cx="7772400" cy="3322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4460B5-69F1-4013-F810-6A60B84EE255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빵 생산재고 입력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300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460B5-69F1-4013-F810-6A60B84EE255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고객정보 입력 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2A9413-09AA-3A93-89E1-E6E3A2DCC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3147208"/>
            <a:ext cx="7772400" cy="5635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8E86D8-6C7F-574A-1FAD-7E7D14012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746" y="1201370"/>
            <a:ext cx="2801758" cy="7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460B5-69F1-4013-F810-6A60B84EE255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마감분석 </a:t>
            </a:r>
            <a:endParaRPr kumimoji="1" lang="ko-Kore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0C4DFD0-0571-F9BD-27C6-CE8DAB471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690963"/>
            <a:ext cx="7772400" cy="1623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F2C56-7ABB-DB1E-1524-AE73341B2550}"/>
              </a:ext>
            </a:extLst>
          </p:cNvPr>
          <p:cNvSpPr txBox="1"/>
          <p:nvPr/>
        </p:nvSpPr>
        <p:spPr>
          <a:xfrm>
            <a:off x="2496562" y="2371446"/>
            <a:ext cx="7218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12</a:t>
            </a:r>
            <a:r>
              <a:rPr kumimoji="1" lang="ko-KR" altLang="en-US" sz="1600" dirty="0"/>
              <a:t>월의 결제 완료된 </a:t>
            </a:r>
            <a:r>
              <a:rPr kumimoji="1" lang="ko-KR" altLang="en-US" sz="1600" dirty="0" err="1"/>
              <a:t>총매출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결제 완료된 매출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미결제매출 구하기 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437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460B5-69F1-4013-F810-6A60B84EE255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마감분석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0A641-3028-AB5E-02A0-30977EEC1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053" y="2665175"/>
            <a:ext cx="7772400" cy="1952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0BEB9-8ACF-763E-714C-5F3307D121C5}"/>
              </a:ext>
            </a:extLst>
          </p:cNvPr>
          <p:cNvSpPr txBox="1"/>
          <p:nvPr/>
        </p:nvSpPr>
        <p:spPr>
          <a:xfrm>
            <a:off x="2496562" y="2362263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12</a:t>
            </a:r>
            <a:r>
              <a:rPr kumimoji="1" lang="ko-KR" altLang="en-US" sz="1600" dirty="0"/>
              <a:t>월의 지점별 매출액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752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460B5-69F1-4013-F810-6A60B84EE255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마감분석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8BAC3-3A92-09E4-2484-A4346E0B4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053" y="2362602"/>
            <a:ext cx="7772400" cy="331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19A663-F89E-101C-587F-524877137D4D}"/>
              </a:ext>
            </a:extLst>
          </p:cNvPr>
          <p:cNvSpPr txBox="1"/>
          <p:nvPr/>
        </p:nvSpPr>
        <p:spPr>
          <a:xfrm>
            <a:off x="2496562" y="2043856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12</a:t>
            </a:r>
            <a:r>
              <a:rPr kumimoji="1" lang="ko-KR" altLang="en-US" sz="1600" dirty="0"/>
              <a:t>월의 제품별 매출액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982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3" y="260115"/>
            <a:ext cx="11991975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6" y="485875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2338212" y="2055518"/>
            <a:ext cx="3280709" cy="1283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Modeling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ERD(Entity Relationship Diagram)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SQL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014212" y="2145867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2338212" y="3429000"/>
            <a:ext cx="3280708" cy="1666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POS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POS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 과정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프로그램 실행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9C141-F443-DCDA-2EA3-2B80A7FF1839}"/>
              </a:ext>
            </a:extLst>
          </p:cNvPr>
          <p:cNvSpPr txBox="1"/>
          <p:nvPr/>
        </p:nvSpPr>
        <p:spPr>
          <a:xfrm>
            <a:off x="1841659" y="1169657"/>
            <a:ext cx="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 목차</a:t>
            </a:r>
            <a:endParaRPr kumimoji="1" lang="ko-Kore-KR" altLang="en-US" sz="20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C23CED-A064-42B1-31B1-013DA8B1E4C5}"/>
              </a:ext>
            </a:extLst>
          </p:cNvPr>
          <p:cNvSpPr/>
          <p:nvPr/>
        </p:nvSpPr>
        <p:spPr>
          <a:xfrm>
            <a:off x="2014212" y="3568221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7243A-8193-FBA6-630B-368F8CE60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89" y="1086421"/>
            <a:ext cx="2218155" cy="19381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149DE1-CEB1-1E07-D60D-65A457152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074" y="1580653"/>
            <a:ext cx="1745420" cy="899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8845CF-DC50-766F-5E54-C52979480E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820" y="3784221"/>
            <a:ext cx="1791441" cy="17914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6C056D0-BF86-AB08-C6C2-4AACD62E3F34}"/>
              </a:ext>
            </a:extLst>
          </p:cNvPr>
          <p:cNvSpPr/>
          <p:nvPr/>
        </p:nvSpPr>
        <p:spPr>
          <a:xfrm>
            <a:off x="2014212" y="4990575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9CE59F-FB22-CF9F-7E9F-0E3F4912EFA7}"/>
              </a:ext>
            </a:extLst>
          </p:cNvPr>
          <p:cNvSpPr/>
          <p:nvPr/>
        </p:nvSpPr>
        <p:spPr>
          <a:xfrm>
            <a:off x="2338212" y="4872932"/>
            <a:ext cx="328070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 &amp; A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4E59D-BBD5-0E18-1953-3717D1AA68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12" y="3429000"/>
            <a:ext cx="2360713" cy="2360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81671A-C05C-B618-1D96-EDF79DC08D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92" y="1143806"/>
            <a:ext cx="442428" cy="4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CC991-91D0-EA5C-EECE-98CC5E85CAAE}"/>
              </a:ext>
            </a:extLst>
          </p:cNvPr>
          <p:cNvSpPr txBox="1"/>
          <p:nvPr/>
        </p:nvSpPr>
        <p:spPr>
          <a:xfrm>
            <a:off x="3267711" y="733790"/>
            <a:ext cx="152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실행 화면</a:t>
            </a:r>
            <a:endParaRPr kumimoji="1" lang="ko-Kore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281BA10-FDFE-1B89-8C07-D42271353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29" y="1922085"/>
            <a:ext cx="312057" cy="3120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6681B3-800B-19F8-289C-F6B18F463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28" y="2585474"/>
            <a:ext cx="312058" cy="31205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7658FE-F518-A77F-1E85-12A5D57FC1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95" y="3212182"/>
            <a:ext cx="312058" cy="3120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E325D4-3150-C62E-2239-6DBA0BDFC7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95" y="5247152"/>
            <a:ext cx="312057" cy="312057"/>
          </a:xfrm>
          <a:prstGeom prst="rect">
            <a:avLst/>
          </a:prstGeom>
        </p:spPr>
      </p:pic>
      <p:pic>
        <p:nvPicPr>
          <p:cNvPr id="36" name="그림 35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535CAC3D-655D-03DD-EA86-BEAD3CAF2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9" y="2178107"/>
            <a:ext cx="312059" cy="31205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100E7D8-1A65-C70E-FF74-248A2D0EF317}"/>
              </a:ext>
            </a:extLst>
          </p:cNvPr>
          <p:cNvSpPr txBox="1"/>
          <p:nvPr/>
        </p:nvSpPr>
        <p:spPr>
          <a:xfrm>
            <a:off x="10447482" y="1916548"/>
            <a:ext cx="11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주문</a:t>
            </a:r>
            <a:r>
              <a:rPr kumimoji="1" lang="ko-KR" altLang="en-US" sz="1600" b="1" dirty="0"/>
              <a:t> 버튼</a:t>
            </a:r>
            <a:endParaRPr kumimoji="1" lang="ko-Kore-KR" altLang="en-US" sz="1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822ED2-ADE4-4688-CA78-64380DC2BEB5}"/>
              </a:ext>
            </a:extLst>
          </p:cNvPr>
          <p:cNvSpPr txBox="1"/>
          <p:nvPr/>
        </p:nvSpPr>
        <p:spPr>
          <a:xfrm>
            <a:off x="10447482" y="2580516"/>
            <a:ext cx="11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재고</a:t>
            </a:r>
            <a:r>
              <a:rPr kumimoji="1" lang="ko-KR" altLang="en-US" sz="1600" b="1" dirty="0"/>
              <a:t> 추가</a:t>
            </a:r>
            <a:endParaRPr kumimoji="1" lang="ko-Kore-KR" altLang="en-US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3DD1CA-71C0-6899-D12F-541D90166B5A}"/>
              </a:ext>
            </a:extLst>
          </p:cNvPr>
          <p:cNvSpPr txBox="1"/>
          <p:nvPr/>
        </p:nvSpPr>
        <p:spPr>
          <a:xfrm>
            <a:off x="10431476" y="3200287"/>
            <a:ext cx="11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마감</a:t>
            </a:r>
            <a:r>
              <a:rPr kumimoji="1" lang="ko-KR" altLang="en-US" sz="1600" b="1" dirty="0"/>
              <a:t> 분석</a:t>
            </a:r>
            <a:endParaRPr kumimoji="1" lang="ko-Kore-KR" altLang="en-US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546CD4-2EFA-9AB8-AC00-CA26FF1182D8}"/>
              </a:ext>
            </a:extLst>
          </p:cNvPr>
          <p:cNvSpPr txBox="1"/>
          <p:nvPr/>
        </p:nvSpPr>
        <p:spPr>
          <a:xfrm>
            <a:off x="10408006" y="5247151"/>
            <a:ext cx="11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종료</a:t>
            </a:r>
            <a:r>
              <a:rPr kumimoji="1" lang="ko-KR" altLang="en-US" sz="1600" b="1" dirty="0"/>
              <a:t> 버튼</a:t>
            </a:r>
            <a:endParaRPr kumimoji="1" lang="ko-Kore-KR" alt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8BD78E-2B02-2AD3-AC12-8D41AC6BBE13}"/>
              </a:ext>
            </a:extLst>
          </p:cNvPr>
          <p:cNvSpPr txBox="1"/>
          <p:nvPr/>
        </p:nvSpPr>
        <p:spPr>
          <a:xfrm>
            <a:off x="1495145" y="2179667"/>
            <a:ext cx="11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재고</a:t>
            </a:r>
            <a:r>
              <a:rPr kumimoji="1" lang="ko-KR" altLang="en-US" sz="1600" b="1" dirty="0"/>
              <a:t> 현황</a:t>
            </a:r>
            <a:endParaRPr kumimoji="1" lang="ko-Kore-KR" altLang="en-US" sz="16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CF9E7C3-894D-AAF4-7B89-7EF7AFED77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74" y="1286831"/>
            <a:ext cx="6023109" cy="43018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0183A0-5B19-6285-BC67-E750A8EC0E34}"/>
              </a:ext>
            </a:extLst>
          </p:cNvPr>
          <p:cNvSpPr/>
          <p:nvPr/>
        </p:nvSpPr>
        <p:spPr>
          <a:xfrm>
            <a:off x="3613584" y="1882742"/>
            <a:ext cx="1738937" cy="697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52D5D77F-CA69-17C7-9A40-FA70077B1571}"/>
              </a:ext>
            </a:extLst>
          </p:cNvPr>
          <p:cNvCxnSpPr>
            <a:cxnSpLocks/>
          </p:cNvCxnSpPr>
          <p:nvPr/>
        </p:nvCxnSpPr>
        <p:spPr>
          <a:xfrm>
            <a:off x="2832096" y="2366649"/>
            <a:ext cx="78148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32">
            <a:extLst>
              <a:ext uri="{FF2B5EF4-FFF2-40B4-BE49-F238E27FC236}">
                <a16:creationId xmlns:a16="http://schemas.microsoft.com/office/drawing/2014/main" id="{4354A42F-2911-E28F-D99F-87882747B95E}"/>
              </a:ext>
            </a:extLst>
          </p:cNvPr>
          <p:cNvCxnSpPr>
            <a:cxnSpLocks/>
          </p:cNvCxnSpPr>
          <p:nvPr/>
        </p:nvCxnSpPr>
        <p:spPr>
          <a:xfrm>
            <a:off x="9152164" y="2063194"/>
            <a:ext cx="101237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32">
            <a:extLst>
              <a:ext uri="{FF2B5EF4-FFF2-40B4-BE49-F238E27FC236}">
                <a16:creationId xmlns:a16="http://schemas.microsoft.com/office/drawing/2014/main" id="{2621DF75-7731-B209-7E87-1EE27EC9B346}"/>
              </a:ext>
            </a:extLst>
          </p:cNvPr>
          <p:cNvCxnSpPr>
            <a:cxnSpLocks/>
          </p:cNvCxnSpPr>
          <p:nvPr/>
        </p:nvCxnSpPr>
        <p:spPr>
          <a:xfrm>
            <a:off x="9113450" y="2744577"/>
            <a:ext cx="10674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32">
            <a:extLst>
              <a:ext uri="{FF2B5EF4-FFF2-40B4-BE49-F238E27FC236}">
                <a16:creationId xmlns:a16="http://schemas.microsoft.com/office/drawing/2014/main" id="{B169FAA8-7B4C-5BE5-6111-956EEE927DFA}"/>
              </a:ext>
            </a:extLst>
          </p:cNvPr>
          <p:cNvCxnSpPr>
            <a:cxnSpLocks/>
          </p:cNvCxnSpPr>
          <p:nvPr/>
        </p:nvCxnSpPr>
        <p:spPr>
          <a:xfrm>
            <a:off x="9152164" y="3362341"/>
            <a:ext cx="101237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32">
            <a:extLst>
              <a:ext uri="{FF2B5EF4-FFF2-40B4-BE49-F238E27FC236}">
                <a16:creationId xmlns:a16="http://schemas.microsoft.com/office/drawing/2014/main" id="{F760C18D-8A51-17A0-2C42-4B6AFE317820}"/>
              </a:ext>
            </a:extLst>
          </p:cNvPr>
          <p:cNvCxnSpPr>
            <a:cxnSpLocks/>
          </p:cNvCxnSpPr>
          <p:nvPr/>
        </p:nvCxnSpPr>
        <p:spPr>
          <a:xfrm>
            <a:off x="9339943" y="5392526"/>
            <a:ext cx="82459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D5C77F-E681-4A72-804A-B718A15470BE}"/>
              </a:ext>
            </a:extLst>
          </p:cNvPr>
          <p:cNvSpPr/>
          <p:nvPr/>
        </p:nvSpPr>
        <p:spPr>
          <a:xfrm>
            <a:off x="8801852" y="5281797"/>
            <a:ext cx="583294" cy="234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64E3BB-CDC3-9D9C-9276-744E50A9A3A9}"/>
              </a:ext>
            </a:extLst>
          </p:cNvPr>
          <p:cNvSpPr/>
          <p:nvPr/>
        </p:nvSpPr>
        <p:spPr>
          <a:xfrm>
            <a:off x="7946569" y="3191301"/>
            <a:ext cx="1145107" cy="392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5692A-1592-1242-B666-0EB2F4CECFB6}"/>
              </a:ext>
            </a:extLst>
          </p:cNvPr>
          <p:cNvSpPr/>
          <p:nvPr/>
        </p:nvSpPr>
        <p:spPr>
          <a:xfrm>
            <a:off x="7949293" y="2532717"/>
            <a:ext cx="1145107" cy="392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2F29B3-5958-784B-80D5-BB52603A6952}"/>
              </a:ext>
            </a:extLst>
          </p:cNvPr>
          <p:cNvSpPr/>
          <p:nvPr/>
        </p:nvSpPr>
        <p:spPr>
          <a:xfrm>
            <a:off x="7952015" y="1882293"/>
            <a:ext cx="1145107" cy="392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6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754F2-4076-C4CD-A7CB-3E097E0140E1}"/>
              </a:ext>
            </a:extLst>
          </p:cNvPr>
          <p:cNvSpPr txBox="1"/>
          <p:nvPr/>
        </p:nvSpPr>
        <p:spPr>
          <a:xfrm>
            <a:off x="3271629" y="707874"/>
            <a:ext cx="152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주문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A71646-A134-D7F8-5F81-7E3731E6C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71" y="1256213"/>
            <a:ext cx="6008915" cy="4328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E4B9EE-2280-20B0-1EB6-DDDBC643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8" y="890036"/>
            <a:ext cx="312057" cy="3120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05C54-00F6-739B-942D-14593F65423D}"/>
              </a:ext>
            </a:extLst>
          </p:cNvPr>
          <p:cNvSpPr/>
          <p:nvPr/>
        </p:nvSpPr>
        <p:spPr>
          <a:xfrm>
            <a:off x="3831033" y="2993093"/>
            <a:ext cx="3635240" cy="190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BEB476-7B99-B7A7-38E6-DC63EB045357}"/>
              </a:ext>
            </a:extLst>
          </p:cNvPr>
          <p:cNvSpPr/>
          <p:nvPr/>
        </p:nvSpPr>
        <p:spPr>
          <a:xfrm>
            <a:off x="3831033" y="3493369"/>
            <a:ext cx="3635240" cy="33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F06536-7DD0-A599-7013-0BCFC8015598}"/>
              </a:ext>
            </a:extLst>
          </p:cNvPr>
          <p:cNvSpPr/>
          <p:nvPr/>
        </p:nvSpPr>
        <p:spPr>
          <a:xfrm>
            <a:off x="6572249" y="5157248"/>
            <a:ext cx="547008" cy="239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2054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754F2-4076-C4CD-A7CB-3E097E0140E1}"/>
              </a:ext>
            </a:extLst>
          </p:cNvPr>
          <p:cNvSpPr txBox="1"/>
          <p:nvPr/>
        </p:nvSpPr>
        <p:spPr>
          <a:xfrm>
            <a:off x="3271629" y="707874"/>
            <a:ext cx="499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주문 후 재고 현황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753B4F-74DA-ABFD-141F-52C88427B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1260914"/>
            <a:ext cx="6070109" cy="4307129"/>
          </a:xfrm>
          <a:prstGeom prst="rect">
            <a:avLst/>
          </a:prstGeom>
        </p:spPr>
      </p:pic>
      <p:pic>
        <p:nvPicPr>
          <p:cNvPr id="16" name="그림 15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5327134B-D65A-935E-05CC-43BEF9645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27" y="878979"/>
            <a:ext cx="312059" cy="312059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F759C19-0244-BAB4-A3AE-D78C7B5A5D7F}"/>
              </a:ext>
            </a:extLst>
          </p:cNvPr>
          <p:cNvCxnSpPr/>
          <p:nvPr/>
        </p:nvCxnSpPr>
        <p:spPr>
          <a:xfrm>
            <a:off x="3633107" y="1996937"/>
            <a:ext cx="16818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4664A56-281B-D101-B662-8E9333CF62C7}"/>
              </a:ext>
            </a:extLst>
          </p:cNvPr>
          <p:cNvCxnSpPr/>
          <p:nvPr/>
        </p:nvCxnSpPr>
        <p:spPr>
          <a:xfrm>
            <a:off x="3622219" y="2100352"/>
            <a:ext cx="16818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32">
            <a:extLst>
              <a:ext uri="{FF2B5EF4-FFF2-40B4-BE49-F238E27FC236}">
                <a16:creationId xmlns:a16="http://schemas.microsoft.com/office/drawing/2014/main" id="{5738F8FB-EA7D-6EC7-D2D9-0FA592E53E16}"/>
              </a:ext>
            </a:extLst>
          </p:cNvPr>
          <p:cNvCxnSpPr>
            <a:cxnSpLocks/>
          </p:cNvCxnSpPr>
          <p:nvPr/>
        </p:nvCxnSpPr>
        <p:spPr>
          <a:xfrm>
            <a:off x="2700127" y="2004107"/>
            <a:ext cx="8296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223E78-7CD0-3821-82F4-0E512BA058B1}"/>
              </a:ext>
            </a:extLst>
          </p:cNvPr>
          <p:cNvSpPr txBox="1"/>
          <p:nvPr/>
        </p:nvSpPr>
        <p:spPr>
          <a:xfrm>
            <a:off x="1394732" y="1752958"/>
            <a:ext cx="1428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대전지점</a:t>
            </a:r>
            <a:endParaRPr kumimoji="1" lang="en-US" altLang="ko-KR" sz="1400" b="1" dirty="0"/>
          </a:p>
          <a:p>
            <a:r>
              <a:rPr kumimoji="1" lang="en-US" altLang="ko-KR" sz="1400" b="1" dirty="0"/>
              <a:t>:</a:t>
            </a:r>
            <a:r>
              <a:rPr kumimoji="1" lang="ko-KR" altLang="en-US" sz="1400" b="1" dirty="0"/>
              <a:t> </a:t>
            </a:r>
            <a:r>
              <a:rPr kumimoji="1" lang="ko-KR" altLang="en-US" sz="1400" b="1" dirty="0" err="1"/>
              <a:t>단팥빵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-5</a:t>
            </a:r>
            <a:r>
              <a:rPr kumimoji="1" lang="ko-KR" altLang="en-US" sz="1400" b="1" dirty="0"/>
              <a:t>개</a:t>
            </a:r>
            <a:br>
              <a:rPr kumimoji="1" lang="en-US" altLang="ko-KR" sz="1400" b="1" dirty="0"/>
            </a:br>
            <a:endParaRPr kumimoji="1" lang="en-US" altLang="ko-KR" sz="1400" b="1" dirty="0"/>
          </a:p>
          <a:p>
            <a:r>
              <a:rPr kumimoji="1" lang="ko-KR" altLang="en-US" sz="1400" b="1" dirty="0"/>
              <a:t>대전지점</a:t>
            </a:r>
            <a:endParaRPr kumimoji="1" lang="en-US" altLang="ko-KR" sz="1400" b="1" dirty="0"/>
          </a:p>
          <a:p>
            <a:r>
              <a:rPr kumimoji="1" lang="en-US" altLang="ko-KR" sz="1400" b="1" dirty="0"/>
              <a:t>:</a:t>
            </a:r>
            <a:r>
              <a:rPr kumimoji="1" lang="ko-KR" altLang="en-US" sz="1400" b="1" dirty="0"/>
              <a:t> </a:t>
            </a:r>
            <a:r>
              <a:rPr kumimoji="1" lang="ko-KR" altLang="en-US" sz="1400" b="1" dirty="0" err="1"/>
              <a:t>크림빵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-10</a:t>
            </a:r>
            <a:r>
              <a:rPr kumimoji="1" lang="ko-KR" altLang="en-US" sz="1400" b="1" dirty="0"/>
              <a:t>개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2660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754F2-4076-C4CD-A7CB-3E097E0140E1}"/>
              </a:ext>
            </a:extLst>
          </p:cNvPr>
          <p:cNvSpPr txBox="1"/>
          <p:nvPr/>
        </p:nvSpPr>
        <p:spPr>
          <a:xfrm>
            <a:off x="3263734" y="733789"/>
            <a:ext cx="286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주문 결제 시 재고 부족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5DA1F6-A6C5-0D0B-9B1B-DD7D7DEFA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17" y="1261871"/>
            <a:ext cx="6019715" cy="42816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9E2DED-6782-C9EF-008E-1B4F07142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9" y="891531"/>
            <a:ext cx="312057" cy="312057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58266CA-56FE-75B9-2AED-BF098937947E}"/>
              </a:ext>
            </a:extLst>
          </p:cNvPr>
          <p:cNvCxnSpPr>
            <a:cxnSpLocks/>
          </p:cNvCxnSpPr>
          <p:nvPr/>
        </p:nvCxnSpPr>
        <p:spPr>
          <a:xfrm>
            <a:off x="5249637" y="4609510"/>
            <a:ext cx="10586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0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509F5-D9BF-0B44-C64B-5FA4C06BB459}"/>
              </a:ext>
            </a:extLst>
          </p:cNvPr>
          <p:cNvSpPr txBox="1"/>
          <p:nvPr/>
        </p:nvSpPr>
        <p:spPr>
          <a:xfrm>
            <a:off x="3312450" y="745786"/>
            <a:ext cx="152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재고 추가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4CB7E-17C1-6B2B-849B-F689BEB3DA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52" y="1309359"/>
            <a:ext cx="5943821" cy="4217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5A9786-9003-0D5D-4484-5E5198D93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12" y="878980"/>
            <a:ext cx="312058" cy="3120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C47B01-1289-ED96-502E-FD099714A216}"/>
              </a:ext>
            </a:extLst>
          </p:cNvPr>
          <p:cNvSpPr/>
          <p:nvPr/>
        </p:nvSpPr>
        <p:spPr>
          <a:xfrm>
            <a:off x="6919265" y="4895991"/>
            <a:ext cx="547008" cy="239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E09B83-E5A1-A70B-3538-D1072ED310F3}"/>
              </a:ext>
            </a:extLst>
          </p:cNvPr>
          <p:cNvSpPr/>
          <p:nvPr/>
        </p:nvSpPr>
        <p:spPr>
          <a:xfrm>
            <a:off x="4418936" y="3117122"/>
            <a:ext cx="2863607" cy="254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4A1069-F5A9-99C5-C12D-97B13D2D3A8D}"/>
              </a:ext>
            </a:extLst>
          </p:cNvPr>
          <p:cNvSpPr/>
          <p:nvPr/>
        </p:nvSpPr>
        <p:spPr>
          <a:xfrm>
            <a:off x="4418936" y="3690596"/>
            <a:ext cx="2863607" cy="254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35DF8-F645-9377-374B-DDB78A41BFDF}"/>
              </a:ext>
            </a:extLst>
          </p:cNvPr>
          <p:cNvSpPr/>
          <p:nvPr/>
        </p:nvSpPr>
        <p:spPr>
          <a:xfrm>
            <a:off x="4418936" y="4232609"/>
            <a:ext cx="1290621" cy="254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530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4FF7486-2D82-0619-7B96-D9D8C36354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5"/>
          <a:stretch/>
        </p:blipFill>
        <p:spPr>
          <a:xfrm>
            <a:off x="2503602" y="1077206"/>
            <a:ext cx="7875301" cy="519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4BB19-6FC8-4014-DD55-B288E12EFC6D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9072A-905F-751F-077D-74D06DC6D0CC}"/>
              </a:ext>
            </a:extLst>
          </p:cNvPr>
          <p:cNvSpPr txBox="1"/>
          <p:nvPr/>
        </p:nvSpPr>
        <p:spPr>
          <a:xfrm>
            <a:off x="3279793" y="751310"/>
            <a:ext cx="152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마감 분석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215C1F2-D722-4CDD-DFE2-5D91307AD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64" y="1319900"/>
            <a:ext cx="5943600" cy="4190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211650-59AF-0D46-DA5D-572733454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81" y="878980"/>
            <a:ext cx="312058" cy="3120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258696-C82C-D971-97AE-99F130434760}"/>
              </a:ext>
            </a:extLst>
          </p:cNvPr>
          <p:cNvSpPr/>
          <p:nvPr/>
        </p:nvSpPr>
        <p:spPr>
          <a:xfrm>
            <a:off x="4026186" y="2367645"/>
            <a:ext cx="2243986" cy="53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E07DFF-2134-48E1-202B-6518B1760620}"/>
              </a:ext>
            </a:extLst>
          </p:cNvPr>
          <p:cNvSpPr/>
          <p:nvPr/>
        </p:nvSpPr>
        <p:spPr>
          <a:xfrm>
            <a:off x="6368144" y="2375808"/>
            <a:ext cx="2243986" cy="53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5D3E5C-390D-2C58-3A58-12762555CB64}"/>
              </a:ext>
            </a:extLst>
          </p:cNvPr>
          <p:cNvSpPr/>
          <p:nvPr/>
        </p:nvSpPr>
        <p:spPr>
          <a:xfrm>
            <a:off x="4026186" y="3902530"/>
            <a:ext cx="1247943" cy="1175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연결선 32">
            <a:extLst>
              <a:ext uri="{FF2B5EF4-FFF2-40B4-BE49-F238E27FC236}">
                <a16:creationId xmlns:a16="http://schemas.microsoft.com/office/drawing/2014/main" id="{83DDBD07-EFAA-0803-9E3B-9617BF26A74C}"/>
              </a:ext>
            </a:extLst>
          </p:cNvPr>
          <p:cNvCxnSpPr>
            <a:cxnSpLocks/>
          </p:cNvCxnSpPr>
          <p:nvPr/>
        </p:nvCxnSpPr>
        <p:spPr>
          <a:xfrm>
            <a:off x="2930979" y="2665415"/>
            <a:ext cx="109520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32">
            <a:extLst>
              <a:ext uri="{FF2B5EF4-FFF2-40B4-BE49-F238E27FC236}">
                <a16:creationId xmlns:a16="http://schemas.microsoft.com/office/drawing/2014/main" id="{5ADD98EC-D876-CA52-DA77-57DBEEFC8913}"/>
              </a:ext>
            </a:extLst>
          </p:cNvPr>
          <p:cNvCxnSpPr>
            <a:cxnSpLocks/>
          </p:cNvCxnSpPr>
          <p:nvPr/>
        </p:nvCxnSpPr>
        <p:spPr>
          <a:xfrm>
            <a:off x="8612130" y="2665415"/>
            <a:ext cx="12421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32">
            <a:extLst>
              <a:ext uri="{FF2B5EF4-FFF2-40B4-BE49-F238E27FC236}">
                <a16:creationId xmlns:a16="http://schemas.microsoft.com/office/drawing/2014/main" id="{4DAD3795-E803-E22F-F7EF-57C1279B140B}"/>
              </a:ext>
            </a:extLst>
          </p:cNvPr>
          <p:cNvCxnSpPr>
            <a:cxnSpLocks/>
          </p:cNvCxnSpPr>
          <p:nvPr/>
        </p:nvCxnSpPr>
        <p:spPr>
          <a:xfrm>
            <a:off x="2930979" y="4001637"/>
            <a:ext cx="109520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391DE3-A0EE-5570-2E00-40C679FFFDAC}"/>
              </a:ext>
            </a:extLst>
          </p:cNvPr>
          <p:cNvSpPr txBox="1"/>
          <p:nvPr/>
        </p:nvSpPr>
        <p:spPr>
          <a:xfrm>
            <a:off x="1500694" y="2504527"/>
            <a:ext cx="1430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/>
              <a:t>이번달</a:t>
            </a:r>
            <a:r>
              <a:rPr kumimoji="1" lang="ko-KR" altLang="en-US" sz="1400" b="1" dirty="0"/>
              <a:t> 총 매출</a:t>
            </a:r>
            <a:endParaRPr kumimoji="1" lang="ko-Kore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3BB028-9A62-17FE-BF30-0705BC154592}"/>
              </a:ext>
            </a:extLst>
          </p:cNvPr>
          <p:cNvSpPr txBox="1"/>
          <p:nvPr/>
        </p:nvSpPr>
        <p:spPr>
          <a:xfrm>
            <a:off x="9862509" y="2504527"/>
            <a:ext cx="1656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/>
              <a:t>이번달</a:t>
            </a:r>
            <a:endParaRPr kumimoji="1" lang="en-US" altLang="ko-Kore-KR" sz="1400" b="1" dirty="0"/>
          </a:p>
          <a:p>
            <a:r>
              <a:rPr kumimoji="1" lang="ko-Kore-KR" altLang="en-US" sz="1400" b="1" dirty="0"/>
              <a:t>지점별</a:t>
            </a:r>
            <a:r>
              <a:rPr kumimoji="1" lang="ko-KR" altLang="en-US" sz="1400" b="1" dirty="0"/>
              <a:t> 매출</a:t>
            </a:r>
            <a:endParaRPr kumimoji="1" lang="ko-Kore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A242D-EC67-0B39-20EB-939331680E1C}"/>
              </a:ext>
            </a:extLst>
          </p:cNvPr>
          <p:cNvSpPr txBox="1"/>
          <p:nvPr/>
        </p:nvSpPr>
        <p:spPr>
          <a:xfrm>
            <a:off x="1639488" y="3833021"/>
            <a:ext cx="133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/>
              <a:t>이번달</a:t>
            </a:r>
            <a:r>
              <a:rPr kumimoji="1" lang="ko-KR" altLang="en-US" sz="1400" b="1" dirty="0"/>
              <a:t> </a:t>
            </a:r>
            <a:endParaRPr kumimoji="1" lang="en-US" altLang="ko-KR" sz="1400" b="1" dirty="0"/>
          </a:p>
          <a:p>
            <a:r>
              <a:rPr kumimoji="1" lang="ko-KR" altLang="en-US" sz="1400" b="1" dirty="0"/>
              <a:t>제품별 매출액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7697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tx1"/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AA2763-88E1-3C62-6AD8-1C8E1FEC4C4E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프로그램 실행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E6E6B7-7391-550F-F0C4-62BA1BA5D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8" y="2767376"/>
            <a:ext cx="1704249" cy="1704249"/>
          </a:xfrm>
          <a:prstGeom prst="rect">
            <a:avLst/>
          </a:prstGeom>
        </p:spPr>
      </p:pic>
      <p:pic>
        <p:nvPicPr>
          <p:cNvPr id="5" name="Bakery POS Run">
            <a:hlinkClick r:id="" action="ppaction://media"/>
            <a:extLst>
              <a:ext uri="{FF2B5EF4-FFF2-40B4-BE49-F238E27FC236}">
                <a16:creationId xmlns:a16="http://schemas.microsoft.com/office/drawing/2014/main" id="{972FE60E-6A8C-406E-1591-EC7333036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592" y="581687"/>
            <a:ext cx="11210813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BA4AFB-72EC-83E7-8278-504D4A0B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42" y="882842"/>
            <a:ext cx="5092315" cy="5092315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87E830F-719B-6EC5-A873-C3CE1E0E1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41" y="882842"/>
            <a:ext cx="5092315" cy="50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3" y="260115"/>
            <a:ext cx="11991975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6" y="485875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A243826-1561-6266-061A-96746FE88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13" y="1110958"/>
            <a:ext cx="4636083" cy="4636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01A982-EBB5-8EF1-3B92-5DF274D722B2}"/>
              </a:ext>
            </a:extLst>
          </p:cNvPr>
          <p:cNvSpPr txBox="1"/>
          <p:nvPr/>
        </p:nvSpPr>
        <p:spPr>
          <a:xfrm>
            <a:off x="4431936" y="3606251"/>
            <a:ext cx="4018634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DB Modeling</a:t>
            </a:r>
          </a:p>
        </p:txBody>
      </p:sp>
    </p:spTree>
    <p:extLst>
      <p:ext uri="{BB962C8B-B14F-4D97-AF65-F5344CB8AC3E}">
        <p14:creationId xmlns:p14="http://schemas.microsoft.com/office/powerpoint/2010/main" val="150326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/>
          </p:cNvGrpSpPr>
          <p:nvPr/>
        </p:nvGrpSpPr>
        <p:grpSpPr>
          <a:xfrm>
            <a:off x="95809" y="262163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>
              <a:spLocks/>
            </p:cNvSpPr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>
              <a:spLocks/>
            </p:cNvSpPr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>
              <a:spLocks/>
            </p:cNvSpPr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>
              <a:spLocks/>
            </p:cNvSpPr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>
              <a:spLocks/>
            </p:cNvSpPr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>
              <a:grpSpLocks/>
            </p:cNvGrpSpPr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3FB7CA-3535-F46A-342E-24E1ED7A4D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ERD(Entity Relationship Diagram)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9CB10-99F4-D6DA-9F41-D54A2DC140DB}"/>
              </a:ext>
            </a:extLst>
          </p:cNvPr>
          <p:cNvSpPr/>
          <p:nvPr/>
        </p:nvSpPr>
        <p:spPr>
          <a:xfrm>
            <a:off x="5279327" y="2119052"/>
            <a:ext cx="1980000" cy="960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bakery_catalog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0E4EC-868B-A001-CD8A-EF2E503B9E31}"/>
              </a:ext>
            </a:extLst>
          </p:cNvPr>
          <p:cNvSpPr/>
          <p:nvPr/>
        </p:nvSpPr>
        <p:spPr>
          <a:xfrm>
            <a:off x="8318738" y="2119052"/>
            <a:ext cx="1980000" cy="960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customer_info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41F7FF-63CB-9248-5A8E-310BC2ED1E91}"/>
              </a:ext>
            </a:extLst>
          </p:cNvPr>
          <p:cNvSpPr/>
          <p:nvPr/>
        </p:nvSpPr>
        <p:spPr>
          <a:xfrm>
            <a:off x="5279326" y="4037863"/>
            <a:ext cx="1980000" cy="960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order_product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EDC9C3-A7B6-E1A9-8CB1-035213AAE83E}"/>
              </a:ext>
            </a:extLst>
          </p:cNvPr>
          <p:cNvSpPr/>
          <p:nvPr/>
        </p:nvSpPr>
        <p:spPr>
          <a:xfrm>
            <a:off x="8318738" y="4037863"/>
            <a:ext cx="1980000" cy="960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order_info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0C4A868-F801-70AA-874C-F87B0147404A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4219917" y="2599505"/>
            <a:ext cx="1059410" cy="0"/>
          </a:xfrm>
          <a:prstGeom prst="line">
            <a:avLst/>
          </a:prstGeom>
          <a:ln w="254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4183F59-8F1A-4F27-1749-DE955F634B2B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6269326" y="3079958"/>
            <a:ext cx="1" cy="957905"/>
          </a:xfrm>
          <a:prstGeom prst="line">
            <a:avLst/>
          </a:prstGeom>
          <a:ln w="254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A035606-E480-006D-B7F7-407B394B557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7259326" y="4518316"/>
            <a:ext cx="1059412" cy="0"/>
          </a:xfrm>
          <a:prstGeom prst="line">
            <a:avLst/>
          </a:prstGeom>
          <a:ln w="254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6AA3826-A6EB-6538-0380-D49E03E90326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9308738" y="3079958"/>
            <a:ext cx="0" cy="957905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F9CA0A3-4C78-1457-C9C7-50FFABF73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8" y="4359447"/>
            <a:ext cx="1909817" cy="19098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CC46C4-BA6D-32F8-4F61-D3BFA077576B}"/>
              </a:ext>
            </a:extLst>
          </p:cNvPr>
          <p:cNvSpPr/>
          <p:nvPr/>
        </p:nvSpPr>
        <p:spPr>
          <a:xfrm>
            <a:off x="2239917" y="2119052"/>
            <a:ext cx="1980000" cy="9609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branch_stock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7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0" y="262163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3FB7CA-3535-F46A-342E-24E1ED7A4D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ERD(Entity Relationship Diagram)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DAD12356-7A55-87C7-0803-259C88AE8ED3}"/>
              </a:ext>
            </a:extLst>
          </p:cNvPr>
          <p:cNvGraphicFramePr>
            <a:graphicFrameLocks noGrp="1"/>
          </p:cNvGraphicFramePr>
          <p:nvPr/>
        </p:nvGraphicFramePr>
        <p:xfrm>
          <a:off x="2415946" y="3879825"/>
          <a:ext cx="2014519" cy="1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19">
                  <a:extLst>
                    <a:ext uri="{9D8B030D-6E8A-4147-A177-3AD203B41FA5}">
                      <a16:colId xmlns:a16="http://schemas.microsoft.com/office/drawing/2014/main" val="1782127407"/>
                    </a:ext>
                  </a:extLst>
                </a:gridCol>
              </a:tblGrid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branch_stock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535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branch_name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8034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48286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stock_volume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4567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2FE7388-77F4-5209-A36A-54328B6476C2}"/>
              </a:ext>
            </a:extLst>
          </p:cNvPr>
          <p:cNvGraphicFramePr>
            <a:graphicFrameLocks noGrp="1"/>
          </p:cNvGraphicFramePr>
          <p:nvPr/>
        </p:nvGraphicFramePr>
        <p:xfrm>
          <a:off x="2410038" y="1933317"/>
          <a:ext cx="2014519" cy="126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19">
                  <a:extLst>
                    <a:ext uri="{9D8B030D-6E8A-4147-A177-3AD203B41FA5}">
                      <a16:colId xmlns:a16="http://schemas.microsoft.com/office/drawing/2014/main" val="1782127407"/>
                    </a:ext>
                  </a:extLst>
                </a:gridCol>
              </a:tblGrid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bakery_catalog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535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8034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product_price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48286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7C44D9D-ABF6-A327-3221-01F3C7763D7C}"/>
              </a:ext>
            </a:extLst>
          </p:cNvPr>
          <p:cNvGraphicFramePr>
            <a:graphicFrameLocks noGrp="1"/>
          </p:cNvGraphicFramePr>
          <p:nvPr/>
        </p:nvGraphicFramePr>
        <p:xfrm>
          <a:off x="5407915" y="1933317"/>
          <a:ext cx="2014519" cy="126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19">
                  <a:extLst>
                    <a:ext uri="{9D8B030D-6E8A-4147-A177-3AD203B41FA5}">
                      <a16:colId xmlns:a16="http://schemas.microsoft.com/office/drawing/2014/main" val="1782127407"/>
                    </a:ext>
                  </a:extLst>
                </a:gridCol>
              </a:tblGrid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customer_info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535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customer_id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8034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customer_name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48286"/>
                  </a:ext>
                </a:extLst>
              </a:tr>
            </a:tbl>
          </a:graphicData>
        </a:graphic>
      </p:graphicFrame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20D626DA-2112-8AB1-1F9E-7AF48E2B1A4A}"/>
              </a:ext>
            </a:extLst>
          </p:cNvPr>
          <p:cNvGraphicFramePr>
            <a:graphicFrameLocks noGrp="1"/>
          </p:cNvGraphicFramePr>
          <p:nvPr/>
        </p:nvGraphicFramePr>
        <p:xfrm>
          <a:off x="5407915" y="3879825"/>
          <a:ext cx="2014519" cy="1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19">
                  <a:extLst>
                    <a:ext uri="{9D8B030D-6E8A-4147-A177-3AD203B41FA5}">
                      <a16:colId xmlns:a16="http://schemas.microsoft.com/office/drawing/2014/main" val="1782127407"/>
                    </a:ext>
                  </a:extLst>
                </a:gridCol>
              </a:tblGrid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order_product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535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order_no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8034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48286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sale_volume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45677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B8C55CBC-1387-903B-CDA2-DA552185ECAD}"/>
              </a:ext>
            </a:extLst>
          </p:cNvPr>
          <p:cNvGraphicFramePr>
            <a:graphicFrameLocks noGrp="1"/>
          </p:cNvGraphicFramePr>
          <p:nvPr/>
        </p:nvGraphicFramePr>
        <p:xfrm>
          <a:off x="8399884" y="1924852"/>
          <a:ext cx="2014519" cy="338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19">
                  <a:extLst>
                    <a:ext uri="{9D8B030D-6E8A-4147-A177-3AD203B41FA5}">
                      <a16:colId xmlns:a16="http://schemas.microsoft.com/office/drawing/2014/main" val="1782127407"/>
                    </a:ext>
                  </a:extLst>
                </a:gridCol>
              </a:tblGrid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order_info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535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order_no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8034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branch_name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48286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sale_price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45677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sale_datetime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593211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customer_id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33315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settlement_flag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771434"/>
                  </a:ext>
                </a:extLst>
              </a:tr>
              <a:tr h="42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settlement_datetime</a:t>
                      </a:r>
                      <a:endParaRPr lang="ko-KR" altLang="en-US" spc="-15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4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2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839018-5C06-DE1A-9A2F-BBE6EFE94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43" y="1354050"/>
            <a:ext cx="7683500" cy="478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746FAD-233A-B45A-76C6-E6021D0C202B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ERD(Entity Relationship Diagram)</a:t>
            </a:r>
          </a:p>
        </p:txBody>
      </p:sp>
    </p:spTree>
    <p:extLst>
      <p:ext uri="{BB962C8B-B14F-4D97-AF65-F5344CB8AC3E}">
        <p14:creationId xmlns:p14="http://schemas.microsoft.com/office/powerpoint/2010/main" val="413800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8FEF-D5A5-2468-88C9-A2E70FCBF915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5EBC343B-F78C-7A4E-1BBA-7838788E5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65" y="3075904"/>
            <a:ext cx="5765800" cy="1257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A0A29F-1FEB-FA1A-0EF8-F9F4273B40F9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DATABASE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3C893DF-A650-7C59-4FBD-B1504FA46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43" y="2771088"/>
            <a:ext cx="2208577" cy="22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FA54-DF34-0F2B-2254-C1CAF175B3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64506-5B9D-5CB9-38E6-FFFEBDB61466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TABLE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C15D-8E96-AEC0-E1D7-A721C391E5AB}"/>
              </a:ext>
            </a:extLst>
          </p:cNvPr>
          <p:cNvSpPr txBox="1"/>
          <p:nvPr/>
        </p:nvSpPr>
        <p:spPr>
          <a:xfrm>
            <a:off x="2496562" y="2411248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ko-Kore-KR" altLang="en-US" sz="1600" dirty="0"/>
              <a:t>제품</a:t>
            </a:r>
            <a:r>
              <a:rPr kumimoji="1" lang="ko-KR" altLang="en-US" sz="1600" dirty="0"/>
              <a:t> 카탈로그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공급 제품명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제품 가격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EBE14F0-99D0-36DD-C36B-353EBF047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779370"/>
            <a:ext cx="7772400" cy="24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srgbClr val="44546A">
                      <a:lumMod val="75000"/>
                    </a:srgbClr>
                  </a:solidFill>
                  <a:cs typeface="Aharoni" panose="02010803020104030203" pitchFamily="2" charset="-79"/>
                </a:rPr>
                <a:t>DB Modeling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rgbClr val="44546A">
                    <a:lumMod val="75000"/>
                  </a:srgbClr>
                </a:solidFill>
                <a:cs typeface="Aharoni" panose="02010803020104030203" pitchFamily="2" charset="-79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800" b="1" dirty="0">
                  <a:solidFill>
                    <a:prstClr val="white">
                      <a:lumMod val="75000"/>
                    </a:prstClr>
                  </a:solidFill>
                  <a:cs typeface="Aharoni" panose="02010803020104030203" pitchFamily="2" charset="-79"/>
                </a:rPr>
                <a:t>Web POS</a:t>
              </a: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46907" y="775802"/>
              <a:ext cx="404758" cy="2133653"/>
              <a:chOff x="646906" y="775802"/>
              <a:chExt cx="549275" cy="289546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F3DFCC-8E71-4CFB-88B7-DBEEE28F36D7}"/>
                  </a:ext>
                </a:extLst>
              </p:cNvPr>
              <p:cNvGrpSpPr/>
              <p:nvPr/>
            </p:nvGrpSpPr>
            <p:grpSpPr>
              <a:xfrm>
                <a:off x="654844" y="775802"/>
                <a:ext cx="541337" cy="541337"/>
                <a:chOff x="3286414" y="4710429"/>
                <a:chExt cx="1083168" cy="10831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DE94B8D-DD59-44C5-A413-E8180E98B720}"/>
                    </a:ext>
                  </a:extLst>
                </p:cNvPr>
                <p:cNvSpPr/>
                <p:nvPr/>
              </p:nvSpPr>
              <p:spPr>
                <a:xfrm>
                  <a:off x="3286414" y="4710429"/>
                  <a:ext cx="1083168" cy="1083168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BDE7D23-7046-4826-B981-41EB7353F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4737" y="4858752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1AAE65C-F338-4D7C-8A6A-F71B1D71928B}"/>
                  </a:ext>
                </a:extLst>
              </p:cNvPr>
              <p:cNvSpPr/>
              <p:nvPr/>
            </p:nvSpPr>
            <p:spPr>
              <a:xfrm>
                <a:off x="654844" y="156051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FC8DE2-35DD-4F02-A10F-68971C0BB0EB}"/>
                  </a:ext>
                </a:extLst>
              </p:cNvPr>
              <p:cNvSpPr/>
              <p:nvPr/>
            </p:nvSpPr>
            <p:spPr>
              <a:xfrm>
                <a:off x="650875" y="234522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AF2CB06-3C81-4F7F-8AC0-86DAEC90D3E1}"/>
                  </a:ext>
                </a:extLst>
              </p:cNvPr>
              <p:cNvSpPr/>
              <p:nvPr/>
            </p:nvSpPr>
            <p:spPr>
              <a:xfrm>
                <a:off x="646906" y="3129932"/>
                <a:ext cx="541337" cy="541337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AC9CCE1-8522-4BB6-9211-DCEBE5C8A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55" y="3224896"/>
                <a:ext cx="351407" cy="35140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47E8728-F9F3-4401-8C91-CE6B017D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1647077"/>
                <a:ext cx="368206" cy="36820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92821C3-B759-488F-BC29-87D31EBD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409" y="2432940"/>
                <a:ext cx="365900" cy="36590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4760887" y="2570045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4755767" y="3959319"/>
            <a:ext cx="13172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FA54-DF34-0F2B-2254-C1CAF175B38A}"/>
              </a:ext>
            </a:extLst>
          </p:cNvPr>
          <p:cNvSpPr txBox="1"/>
          <p:nvPr/>
        </p:nvSpPr>
        <p:spPr>
          <a:xfrm>
            <a:off x="1371599" y="767908"/>
            <a:ext cx="6094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작성</a:t>
            </a:r>
            <a:endParaRPr lang="ko-KR" alt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64506-5B9D-5CB9-38E6-FFFEBDB61466}"/>
              </a:ext>
            </a:extLst>
          </p:cNvPr>
          <p:cNvSpPr txBox="1"/>
          <p:nvPr/>
        </p:nvSpPr>
        <p:spPr>
          <a:xfrm>
            <a:off x="1618591" y="1354050"/>
            <a:ext cx="60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TABLE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7C15D-8E96-AEC0-E1D7-A721C391E5AB}"/>
              </a:ext>
            </a:extLst>
          </p:cNvPr>
          <p:cNvSpPr txBox="1"/>
          <p:nvPr/>
        </p:nvSpPr>
        <p:spPr>
          <a:xfrm>
            <a:off x="2496562" y="1804542"/>
            <a:ext cx="45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2) </a:t>
            </a:r>
            <a:r>
              <a:rPr kumimoji="1" lang="ko-KR" altLang="en-US" sz="1600" dirty="0" err="1"/>
              <a:t>브랜치재고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 err="1"/>
              <a:t>브랜치이름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제품명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재고수량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B56CBAB-3D4E-E629-C35B-681B1032B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3" y="2143096"/>
            <a:ext cx="7772400" cy="40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42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513</Words>
  <Application>Microsoft Macintosh PowerPoint</Application>
  <PresentationFormat>와이드스크린</PresentationFormat>
  <Paragraphs>211</Paragraphs>
  <Slides>27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야놀자 야체 B</vt:lpstr>
      <vt:lpstr>맑은 고딕</vt:lpstr>
      <vt:lpstr>Arial</vt:lpstr>
      <vt:lpstr>Calibri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HanSeongju</cp:lastModifiedBy>
  <cp:revision>40</cp:revision>
  <dcterms:created xsi:type="dcterms:W3CDTF">2021-11-11T03:39:20Z</dcterms:created>
  <dcterms:modified xsi:type="dcterms:W3CDTF">2023-09-16T16:36:13Z</dcterms:modified>
</cp:coreProperties>
</file>